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Рисунок 10"/>
          <p:cNvSpPr/>
          <p:nvPr>
            <p:ph type="pic" idx="13"/>
          </p:nvPr>
        </p:nvSpPr>
        <p:spPr>
          <a:xfrm>
            <a:off x="0" y="0"/>
            <a:ext cx="12192000" cy="68620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xfrm>
            <a:off x="8463948" y="6221732"/>
            <a:ext cx="273653" cy="2692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Прямоугольник 7"/>
          <p:cNvSpPr/>
          <p:nvPr/>
        </p:nvSpPr>
        <p:spPr>
          <a:xfrm>
            <a:off x="5787185" y="0"/>
            <a:ext cx="6404815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01" name="Прямая соединительная линия 3"/>
          <p:cNvSpPr/>
          <p:nvPr/>
        </p:nvSpPr>
        <p:spPr>
          <a:xfrm flipH="1">
            <a:off x="11547515" y="1717275"/>
            <a:ext cx="3419" cy="472243"/>
          </a:xfrm>
          <a:prstGeom prst="line">
            <a:avLst/>
          </a:prstGeom>
          <a:ln w="19050">
            <a:solidFill>
              <a:srgbClr val="18171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Рисунок 8"/>
          <p:cNvSpPr/>
          <p:nvPr>
            <p:ph type="pic" sz="quarter" idx="13"/>
          </p:nvPr>
        </p:nvSpPr>
        <p:spPr>
          <a:xfrm>
            <a:off x="4865573" y="1549400"/>
            <a:ext cx="1889128" cy="370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Рисунок 8"/>
          <p:cNvSpPr/>
          <p:nvPr>
            <p:ph type="pic" sz="quarter" idx="14"/>
          </p:nvPr>
        </p:nvSpPr>
        <p:spPr>
          <a:xfrm>
            <a:off x="6745199" y="1549400"/>
            <a:ext cx="1889128" cy="370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Рисунок 8"/>
          <p:cNvSpPr/>
          <p:nvPr>
            <p:ph type="pic" sz="quarter" idx="15"/>
          </p:nvPr>
        </p:nvSpPr>
        <p:spPr>
          <a:xfrm>
            <a:off x="8634052" y="1549400"/>
            <a:ext cx="1889127" cy="370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슬라이드 번호"/>
          <p:cNvSpPr txBox="1"/>
          <p:nvPr>
            <p:ph type="sldNum" sz="quarter" idx="2"/>
          </p:nvPr>
        </p:nvSpPr>
        <p:spPr>
          <a:xfrm>
            <a:off x="11323949" y="1180285"/>
            <a:ext cx="358409" cy="370837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Прямая соединительная линия 16"/>
          <p:cNvSpPr/>
          <p:nvPr/>
        </p:nvSpPr>
        <p:spPr>
          <a:xfrm flipH="1">
            <a:off x="11547515" y="1717275"/>
            <a:ext cx="3419" cy="472243"/>
          </a:xfrm>
          <a:prstGeom prst="line">
            <a:avLst/>
          </a:prstGeom>
          <a:ln w="19050">
            <a:solidFill>
              <a:srgbClr val="18171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3" name="슬라이드 번호"/>
          <p:cNvSpPr txBox="1"/>
          <p:nvPr>
            <p:ph type="sldNum" sz="quarter" idx="2"/>
          </p:nvPr>
        </p:nvSpPr>
        <p:spPr>
          <a:xfrm>
            <a:off x="11323949" y="1180285"/>
            <a:ext cx="358409" cy="370837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13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9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одзаголовок 2"/>
          <p:cNvSpPr txBox="1"/>
          <p:nvPr/>
        </p:nvSpPr>
        <p:spPr>
          <a:xfrm>
            <a:off x="2961771" y="3335866"/>
            <a:ext cx="6268457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1200"/>
              </a:spcBef>
              <a:defRPr spc="300" sz="28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인공지능 자율주행 로봇만들기</a:t>
            </a:r>
          </a:p>
        </p:txBody>
      </p:sp>
      <p:grpSp>
        <p:nvGrpSpPr>
          <p:cNvPr id="125" name="그룹 1"/>
          <p:cNvGrpSpPr/>
          <p:nvPr/>
        </p:nvGrpSpPr>
        <p:grpSpPr>
          <a:xfrm>
            <a:off x="-5122" y="-9528"/>
            <a:ext cx="6463370" cy="6881130"/>
            <a:chOff x="-1" y="0"/>
            <a:chExt cx="6463368" cy="6881128"/>
          </a:xfrm>
        </p:grpSpPr>
        <p:sp>
          <p:nvSpPr>
            <p:cNvPr id="123" name="Прямоугольный треугольник 11"/>
            <p:cNvSpPr/>
            <p:nvPr/>
          </p:nvSpPr>
          <p:spPr>
            <a:xfrm>
              <a:off x="5117" y="1169537"/>
              <a:ext cx="6458251" cy="5711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548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0" y="21548"/>
                  </a:lnTo>
                  <a:close/>
                </a:path>
              </a:pathLst>
            </a:custGeom>
            <a:solidFill>
              <a:srgbClr val="181717">
                <a:alpha val="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</a:p>
          </p:txBody>
        </p:sp>
        <p:sp>
          <p:nvSpPr>
            <p:cNvPr id="124" name="Параллелограмм 17"/>
            <p:cNvSpPr/>
            <p:nvPr/>
          </p:nvSpPr>
          <p:spPr>
            <a:xfrm>
              <a:off x="-2" y="-1"/>
              <a:ext cx="5385197" cy="6872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10563" y="21596"/>
                  </a:lnTo>
                  <a:lnTo>
                    <a:pt x="97" y="21600"/>
                  </a:lnTo>
                  <a:close/>
                </a:path>
              </a:pathLst>
            </a:custGeom>
            <a:solidFill>
              <a:srgbClr val="181717">
                <a:alpha val="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</a:p>
          </p:txBody>
        </p:sp>
      </p:grpSp>
      <p:pic>
        <p:nvPicPr>
          <p:cNvPr id="126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5547" y="5639522"/>
            <a:ext cx="3525628" cy="11105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7" name="Заголовок 1"/>
          <p:cNvSpPr txBox="1"/>
          <p:nvPr/>
        </p:nvSpPr>
        <p:spPr>
          <a:xfrm>
            <a:off x="2783956" y="2093203"/>
            <a:ext cx="6624088" cy="1356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905255">
              <a:lnSpc>
                <a:spcPct val="90000"/>
              </a:lnSpc>
              <a:defRPr i="1" spc="98" sz="27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</a:p>
          <a:p>
            <a:pPr algn="ctr" defTabSz="905255">
              <a:lnSpc>
                <a:spcPct val="90000"/>
              </a:lnSpc>
              <a:defRPr b="1" sz="53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연구실 주간 보고</a:t>
            </a:r>
          </a:p>
        </p:txBody>
      </p:sp>
      <p:sp>
        <p:nvSpPr>
          <p:cNvPr id="128" name="Подзаголовок 2"/>
          <p:cNvSpPr txBox="1"/>
          <p:nvPr/>
        </p:nvSpPr>
        <p:spPr>
          <a:xfrm>
            <a:off x="4593535" y="2183106"/>
            <a:ext cx="3992014" cy="350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r" defTabSz="850391">
              <a:lnSpc>
                <a:spcPct val="80000"/>
              </a:lnSpc>
              <a:spcBef>
                <a:spcPts val="1100"/>
              </a:spcBef>
              <a:defRPr spc="100" sz="14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2020년 8월 28일</a:t>
            </a:r>
          </a:p>
        </p:txBody>
      </p:sp>
      <p:sp>
        <p:nvSpPr>
          <p:cNvPr id="129" name="Подзаголовок 2"/>
          <p:cNvSpPr txBox="1"/>
          <p:nvPr/>
        </p:nvSpPr>
        <p:spPr>
          <a:xfrm>
            <a:off x="2961771" y="4554616"/>
            <a:ext cx="6268457" cy="33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 defTabSz="850391">
              <a:lnSpc>
                <a:spcPct val="80000"/>
              </a:lnSpc>
              <a:spcBef>
                <a:spcPts val="1100"/>
              </a:spcBef>
              <a:defRPr spc="100" sz="14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서지원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09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8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209" name="Подзаголовок 2"/>
          <p:cNvSpPr txBox="1"/>
          <p:nvPr/>
        </p:nvSpPr>
        <p:spPr>
          <a:xfrm>
            <a:off x="4248591" y="239256"/>
            <a:ext cx="3955499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LED 켜기 __ 1010</a:t>
            </a:r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609" y="1368065"/>
            <a:ext cx="10237379" cy="529760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extBox 2"/>
          <p:cNvSpPr txBox="1"/>
          <p:nvPr/>
        </p:nvSpPr>
        <p:spPr>
          <a:xfrm>
            <a:off x="4245204" y="2532668"/>
            <a:ext cx="5021346" cy="37325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확장 커넥터 핀 번호를 할당하는 방법 지정</a:t>
            </a:r>
          </a:p>
        </p:txBody>
      </p:sp>
      <p:sp>
        <p:nvSpPr>
          <p:cNvPr id="212" name="TextBox 3"/>
          <p:cNvSpPr txBox="1"/>
          <p:nvPr/>
        </p:nvSpPr>
        <p:spPr>
          <a:xfrm>
            <a:off x="6224832" y="4127367"/>
            <a:ext cx="4691408" cy="373255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핀번호로 지정된 해당 핀의 출력 값을 출력</a:t>
            </a:r>
          </a:p>
        </p:txBody>
      </p:sp>
      <p:sp>
        <p:nvSpPr>
          <p:cNvPr id="213" name="TextBox 4"/>
          <p:cNvSpPr txBox="1"/>
          <p:nvPr/>
        </p:nvSpPr>
        <p:spPr>
          <a:xfrm>
            <a:off x="5203595" y="3011864"/>
            <a:ext cx="4062956" cy="37325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GPIO 핀을 IN 또는 OUT 용도로 저장</a:t>
            </a:r>
          </a:p>
        </p:txBody>
      </p:sp>
      <p:sp>
        <p:nvSpPr>
          <p:cNvPr id="214" name="직사각형 6"/>
          <p:cNvSpPr/>
          <p:nvPr/>
        </p:nvSpPr>
        <p:spPr>
          <a:xfrm>
            <a:off x="2088037" y="4000891"/>
            <a:ext cx="1660690" cy="285950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15" name="직사각형 8"/>
          <p:cNvSpPr/>
          <p:nvPr/>
        </p:nvSpPr>
        <p:spPr>
          <a:xfrm>
            <a:off x="2088037" y="4684336"/>
            <a:ext cx="1660690" cy="285949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45908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8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219" name="Подзаголовок 2"/>
          <p:cNvSpPr txBox="1"/>
          <p:nvPr/>
        </p:nvSpPr>
        <p:spPr>
          <a:xfrm>
            <a:off x="4248591" y="239256"/>
            <a:ext cx="3955499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LED 켜기 __ 1010</a:t>
            </a:r>
          </a:p>
        </p:txBody>
      </p:sp>
      <p:pic>
        <p:nvPicPr>
          <p:cNvPr id="22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04" y="2702023"/>
            <a:ext cx="5916631" cy="1454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4036" y="1365839"/>
            <a:ext cx="5053554" cy="5061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09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225" name="Подзаголовок 2"/>
          <p:cNvSpPr txBox="1"/>
          <p:nvPr/>
        </p:nvSpPr>
        <p:spPr>
          <a:xfrm>
            <a:off x="4248591" y="239256"/>
            <a:ext cx="3955499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LED 켜기 __ 1111</a:t>
            </a:r>
          </a:p>
        </p:txBody>
      </p:sp>
      <p:pic>
        <p:nvPicPr>
          <p:cNvPr id="22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487" y="1364333"/>
            <a:ext cx="8515025" cy="5179637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Box 2"/>
          <p:cNvSpPr txBox="1"/>
          <p:nvPr/>
        </p:nvSpPr>
        <p:spPr>
          <a:xfrm>
            <a:off x="5007204" y="2831182"/>
            <a:ext cx="5021346" cy="373255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확장 커넥터 핀 번호를 할당하는 방법 지정</a:t>
            </a:r>
          </a:p>
        </p:txBody>
      </p:sp>
      <p:sp>
        <p:nvSpPr>
          <p:cNvPr id="228" name="TextBox 3"/>
          <p:cNvSpPr txBox="1"/>
          <p:nvPr/>
        </p:nvSpPr>
        <p:spPr>
          <a:xfrm>
            <a:off x="5745636" y="4441595"/>
            <a:ext cx="4518585" cy="37325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핀번호로 지정된 해당 핀의 출력 값을 출력</a:t>
            </a:r>
          </a:p>
        </p:txBody>
      </p:sp>
      <p:sp>
        <p:nvSpPr>
          <p:cNvPr id="229" name="TextBox 4"/>
          <p:cNvSpPr txBox="1"/>
          <p:nvPr/>
        </p:nvSpPr>
        <p:spPr>
          <a:xfrm>
            <a:off x="5965595" y="3663884"/>
            <a:ext cx="4062956" cy="37325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GPIO 핀을 IN 또는 OUT 용도로 저장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09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233" name="Подзаголовок 2"/>
          <p:cNvSpPr txBox="1"/>
          <p:nvPr/>
        </p:nvSpPr>
        <p:spPr>
          <a:xfrm>
            <a:off x="4248591" y="239256"/>
            <a:ext cx="3955499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LED 켜기 __ 1111</a:t>
            </a:r>
          </a:p>
        </p:txBody>
      </p:sp>
      <p:pic>
        <p:nvPicPr>
          <p:cNvPr id="23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44" y="2645854"/>
            <a:ext cx="5815817" cy="1576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3057" y="1351960"/>
            <a:ext cx="5215510" cy="5169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09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8" name="Параллелограмм 17"/>
          <p:cNvSpPr/>
          <p:nvPr/>
        </p:nvSpPr>
        <p:spPr>
          <a:xfrm>
            <a:off x="-5120" y="-9527"/>
            <a:ext cx="5385194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39" name="Заголовок 1"/>
          <p:cNvSpPr txBox="1"/>
          <p:nvPr/>
        </p:nvSpPr>
        <p:spPr>
          <a:xfrm>
            <a:off x="435968" y="780203"/>
            <a:ext cx="3246673" cy="135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NEXT WEEK</a:t>
            </a:r>
            <a:endParaRPr spc="110" sz="4400"/>
          </a:p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PLAN</a:t>
            </a:r>
          </a:p>
        </p:txBody>
      </p:sp>
      <p:sp>
        <p:nvSpPr>
          <p:cNvPr id="240" name="Прямая соединительная линия 27"/>
          <p:cNvSpPr/>
          <p:nvPr/>
        </p:nvSpPr>
        <p:spPr>
          <a:xfrm>
            <a:off x="548362" y="2627706"/>
            <a:ext cx="657247" cy="3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1" name="Подзаголовок 2"/>
          <p:cNvSpPr txBox="1"/>
          <p:nvPr/>
        </p:nvSpPr>
        <p:spPr>
          <a:xfrm>
            <a:off x="455321" y="465769"/>
            <a:ext cx="3955502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# 다음 주 계획</a:t>
            </a:r>
          </a:p>
        </p:txBody>
      </p:sp>
      <p:sp>
        <p:nvSpPr>
          <p:cNvPr id="242" name="직사각형 1"/>
          <p:cNvSpPr txBox="1"/>
          <p:nvPr/>
        </p:nvSpPr>
        <p:spPr>
          <a:xfrm>
            <a:off x="455321" y="3106683"/>
            <a:ext cx="621453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로봇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09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5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LAST WEEK PRESENTAION</a:t>
            </a:r>
          </a:p>
        </p:txBody>
      </p:sp>
      <p:sp>
        <p:nvSpPr>
          <p:cNvPr id="246" name="Подзаголовок 2"/>
          <p:cNvSpPr txBox="1"/>
          <p:nvPr/>
        </p:nvSpPr>
        <p:spPr>
          <a:xfrm>
            <a:off x="4248591" y="239256"/>
            <a:ext cx="3955499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지난 주 발표 자료</a:t>
            </a:r>
          </a:p>
        </p:txBody>
      </p:sp>
      <p:pic>
        <p:nvPicPr>
          <p:cNvPr id="247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2915" y="1366843"/>
            <a:ext cx="5956171" cy="2945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49" y="1765013"/>
            <a:ext cx="4487158" cy="25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346" y="4701461"/>
            <a:ext cx="5854046" cy="2152769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Box 4"/>
          <p:cNvSpPr txBox="1"/>
          <p:nvPr/>
        </p:nvSpPr>
        <p:spPr>
          <a:xfrm>
            <a:off x="427346" y="1527140"/>
            <a:ext cx="2743202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LED 1개 불켜기</a:t>
            </a:r>
          </a:p>
        </p:txBody>
      </p:sp>
      <p:sp>
        <p:nvSpPr>
          <p:cNvPr id="251" name="TextBox 5"/>
          <p:cNvSpPr txBox="1"/>
          <p:nvPr/>
        </p:nvSpPr>
        <p:spPr>
          <a:xfrm>
            <a:off x="436676" y="4403790"/>
            <a:ext cx="2743201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카메라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Прямоугольник 3"/>
          <p:cNvSpPr/>
          <p:nvPr/>
        </p:nvSpPr>
        <p:spPr>
          <a:xfrm>
            <a:off x="-4" y="-1"/>
            <a:ext cx="12192005" cy="6858001"/>
          </a:xfrm>
          <a:prstGeom prst="rect">
            <a:avLst/>
          </a:prstGeom>
          <a:solidFill>
            <a:srgbClr val="FFFFFF">
              <a:alpha val="3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54" name="Заголовок 1"/>
          <p:cNvSpPr txBox="1"/>
          <p:nvPr/>
        </p:nvSpPr>
        <p:spPr>
          <a:xfrm>
            <a:off x="3216339" y="3259228"/>
            <a:ext cx="5759323" cy="65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 defTabSz="768094">
              <a:lnSpc>
                <a:spcPct val="81000"/>
              </a:lnSpc>
              <a:defRPr sz="360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Прямоугольник 2"/>
          <p:cNvSpPr txBox="1"/>
          <p:nvPr>
            <p:ph type="sldNum" sz="quarter" idx="4294967295"/>
          </p:nvPr>
        </p:nvSpPr>
        <p:spPr>
          <a:xfrm>
            <a:off x="11323949" y="1180285"/>
            <a:ext cx="231273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2" name="Заголовок 1"/>
          <p:cNvSpPr txBox="1"/>
          <p:nvPr/>
        </p:nvSpPr>
        <p:spPr>
          <a:xfrm>
            <a:off x="803962" y="2261871"/>
            <a:ext cx="3246672" cy="1353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133" name="Прямая соединительная линия 27"/>
          <p:cNvSpPr/>
          <p:nvPr/>
        </p:nvSpPr>
        <p:spPr>
          <a:xfrm>
            <a:off x="916355" y="4109372"/>
            <a:ext cx="657247" cy="3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4" name="Подзаголовок 2"/>
          <p:cNvSpPr txBox="1"/>
          <p:nvPr/>
        </p:nvSpPr>
        <p:spPr>
          <a:xfrm>
            <a:off x="823314" y="1947435"/>
            <a:ext cx="3955501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# 목차</a:t>
            </a:r>
          </a:p>
        </p:txBody>
      </p:sp>
      <p:grpSp>
        <p:nvGrpSpPr>
          <p:cNvPr id="137" name="Овал 38"/>
          <p:cNvGrpSpPr/>
          <p:nvPr/>
        </p:nvGrpSpPr>
        <p:grpSpPr>
          <a:xfrm>
            <a:off x="6095721" y="2550297"/>
            <a:ext cx="500221" cy="500221"/>
            <a:chOff x="0" y="0"/>
            <a:chExt cx="500220" cy="500220"/>
          </a:xfrm>
        </p:grpSpPr>
        <p:sp>
          <p:nvSpPr>
            <p:cNvPr id="135" name="원"/>
            <p:cNvSpPr/>
            <p:nvPr/>
          </p:nvSpPr>
          <p:spPr>
            <a:xfrm>
              <a:off x="-1" y="-1"/>
              <a:ext cx="500221" cy="500221"/>
            </a:xfrm>
            <a:prstGeom prst="ellipse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136" name="1"/>
            <p:cNvSpPr txBox="1"/>
            <p:nvPr/>
          </p:nvSpPr>
          <p:spPr>
            <a:xfrm>
              <a:off x="73255" y="64688"/>
              <a:ext cx="35370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40" name="Овал 37"/>
          <p:cNvGrpSpPr/>
          <p:nvPr/>
        </p:nvGrpSpPr>
        <p:grpSpPr>
          <a:xfrm>
            <a:off x="6095719" y="3366702"/>
            <a:ext cx="500221" cy="500221"/>
            <a:chOff x="0" y="0"/>
            <a:chExt cx="500220" cy="500220"/>
          </a:xfrm>
        </p:grpSpPr>
        <p:sp>
          <p:nvSpPr>
            <p:cNvPr id="138" name="원"/>
            <p:cNvSpPr/>
            <p:nvPr/>
          </p:nvSpPr>
          <p:spPr>
            <a:xfrm>
              <a:off x="-1" y="-1"/>
              <a:ext cx="500221" cy="500221"/>
            </a:xfrm>
            <a:prstGeom prst="ellipse">
              <a:avLst/>
            </a:prstGeom>
            <a:solidFill>
              <a:srgbClr val="D6DC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139" name="2"/>
            <p:cNvSpPr txBox="1"/>
            <p:nvPr/>
          </p:nvSpPr>
          <p:spPr>
            <a:xfrm>
              <a:off x="73255" y="64688"/>
              <a:ext cx="35370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43" name="Овал 36"/>
          <p:cNvGrpSpPr/>
          <p:nvPr/>
        </p:nvGrpSpPr>
        <p:grpSpPr>
          <a:xfrm>
            <a:off x="6095719" y="4178519"/>
            <a:ext cx="500221" cy="500221"/>
            <a:chOff x="0" y="0"/>
            <a:chExt cx="500220" cy="500220"/>
          </a:xfrm>
        </p:grpSpPr>
        <p:sp>
          <p:nvSpPr>
            <p:cNvPr id="141" name="원"/>
            <p:cNvSpPr/>
            <p:nvPr/>
          </p:nvSpPr>
          <p:spPr>
            <a:xfrm>
              <a:off x="-1" y="-1"/>
              <a:ext cx="500221" cy="500221"/>
            </a:xfrm>
            <a:prstGeom prst="ellipse">
              <a:avLst/>
            </a:prstGeom>
            <a:solidFill>
              <a:srgbClr val="8497B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142" name="3"/>
            <p:cNvSpPr txBox="1"/>
            <p:nvPr/>
          </p:nvSpPr>
          <p:spPr>
            <a:xfrm>
              <a:off x="73255" y="64688"/>
              <a:ext cx="35370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44" name="직사각형 1"/>
          <p:cNvSpPr txBox="1"/>
          <p:nvPr/>
        </p:nvSpPr>
        <p:spPr>
          <a:xfrm>
            <a:off x="2573868" y="2605427"/>
            <a:ext cx="302219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LAST WEEK PLAN</a:t>
            </a:r>
          </a:p>
        </p:txBody>
      </p:sp>
      <p:sp>
        <p:nvSpPr>
          <p:cNvPr id="145" name="직사각형 2"/>
          <p:cNvSpPr txBox="1"/>
          <p:nvPr/>
        </p:nvSpPr>
        <p:spPr>
          <a:xfrm>
            <a:off x="2573864" y="3421831"/>
            <a:ext cx="3022201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PROGRESS</a:t>
            </a:r>
          </a:p>
          <a:p>
            <a: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&amp; RESULT</a:t>
            </a:r>
          </a:p>
        </p:txBody>
      </p:sp>
      <p:grpSp>
        <p:nvGrpSpPr>
          <p:cNvPr id="148" name="Овал 36"/>
          <p:cNvGrpSpPr/>
          <p:nvPr/>
        </p:nvGrpSpPr>
        <p:grpSpPr>
          <a:xfrm>
            <a:off x="6095719" y="4990338"/>
            <a:ext cx="500221" cy="500221"/>
            <a:chOff x="0" y="0"/>
            <a:chExt cx="500220" cy="500220"/>
          </a:xfrm>
        </p:grpSpPr>
        <p:sp>
          <p:nvSpPr>
            <p:cNvPr id="146" name="원"/>
            <p:cNvSpPr/>
            <p:nvPr/>
          </p:nvSpPr>
          <p:spPr>
            <a:xfrm>
              <a:off x="-1" y="-1"/>
              <a:ext cx="500221" cy="500221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147" name="4"/>
            <p:cNvSpPr txBox="1"/>
            <p:nvPr/>
          </p:nvSpPr>
          <p:spPr>
            <a:xfrm>
              <a:off x="73255" y="64688"/>
              <a:ext cx="35370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49" name="직사각형 13"/>
          <p:cNvSpPr txBox="1"/>
          <p:nvPr/>
        </p:nvSpPr>
        <p:spPr>
          <a:xfrm>
            <a:off x="2530844" y="4244192"/>
            <a:ext cx="305565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NEXT WEEK PLAN</a:t>
            </a:r>
          </a:p>
        </p:txBody>
      </p:sp>
      <p:sp>
        <p:nvSpPr>
          <p:cNvPr id="150" name="직사각형 15"/>
          <p:cNvSpPr txBox="1"/>
          <p:nvPr/>
        </p:nvSpPr>
        <p:spPr>
          <a:xfrm>
            <a:off x="2554413" y="4919312"/>
            <a:ext cx="3055652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LAST WEEK PRESENTATION</a:t>
            </a:r>
          </a:p>
        </p:txBody>
      </p:sp>
      <p:sp>
        <p:nvSpPr>
          <p:cNvPr id="151" name="직사각형 22"/>
          <p:cNvSpPr txBox="1"/>
          <p:nvPr/>
        </p:nvSpPr>
        <p:spPr>
          <a:xfrm>
            <a:off x="6883803" y="2656563"/>
            <a:ext cx="2442788" cy="34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pc="100" sz="16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지난 주 계획</a:t>
            </a:r>
          </a:p>
        </p:txBody>
      </p:sp>
      <p:sp>
        <p:nvSpPr>
          <p:cNvPr id="152" name="직사각형 23"/>
          <p:cNvSpPr txBox="1"/>
          <p:nvPr/>
        </p:nvSpPr>
        <p:spPr>
          <a:xfrm>
            <a:off x="6883802" y="3472965"/>
            <a:ext cx="2442788" cy="602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진행 사항</a:t>
            </a:r>
          </a:p>
          <a:p>
            <a:pPr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&amp; 결과</a:t>
            </a:r>
          </a:p>
        </p:txBody>
      </p:sp>
      <p:sp>
        <p:nvSpPr>
          <p:cNvPr id="153" name="직사각형 25"/>
          <p:cNvSpPr txBox="1"/>
          <p:nvPr/>
        </p:nvSpPr>
        <p:spPr>
          <a:xfrm>
            <a:off x="6851450" y="4263902"/>
            <a:ext cx="2469827" cy="34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pc="100" sz="16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다음 주 계획</a:t>
            </a:r>
          </a:p>
        </p:txBody>
      </p:sp>
      <p:sp>
        <p:nvSpPr>
          <p:cNvPr id="154" name="직사각형 26"/>
          <p:cNvSpPr txBox="1"/>
          <p:nvPr/>
        </p:nvSpPr>
        <p:spPr>
          <a:xfrm>
            <a:off x="6851450" y="5072569"/>
            <a:ext cx="2469827" cy="34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6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지난 주 발표 자료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3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7" name="Параллелограмм 17"/>
          <p:cNvSpPr/>
          <p:nvPr/>
        </p:nvSpPr>
        <p:spPr>
          <a:xfrm>
            <a:off x="-5120" y="-9527"/>
            <a:ext cx="5385194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58" name="Заголовок 1"/>
          <p:cNvSpPr txBox="1"/>
          <p:nvPr/>
        </p:nvSpPr>
        <p:spPr>
          <a:xfrm>
            <a:off x="435968" y="780203"/>
            <a:ext cx="3246673" cy="135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LAST WEEK</a:t>
            </a:r>
            <a:endParaRPr spc="110" sz="4400"/>
          </a:p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PLAN</a:t>
            </a:r>
          </a:p>
        </p:txBody>
      </p:sp>
      <p:sp>
        <p:nvSpPr>
          <p:cNvPr id="159" name="Прямая соединительная линия 27"/>
          <p:cNvSpPr/>
          <p:nvPr/>
        </p:nvSpPr>
        <p:spPr>
          <a:xfrm>
            <a:off x="548362" y="2627706"/>
            <a:ext cx="657247" cy="3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Подзаголовок 2"/>
          <p:cNvSpPr txBox="1"/>
          <p:nvPr/>
        </p:nvSpPr>
        <p:spPr>
          <a:xfrm>
            <a:off x="455321" y="465769"/>
            <a:ext cx="3955502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# 지난 주 계획</a:t>
            </a:r>
          </a:p>
        </p:txBody>
      </p:sp>
      <p:sp>
        <p:nvSpPr>
          <p:cNvPr id="161" name="직사각형 1"/>
          <p:cNvSpPr txBox="1"/>
          <p:nvPr/>
        </p:nvSpPr>
        <p:spPr>
          <a:xfrm>
            <a:off x="455321" y="3106683"/>
            <a:ext cx="621453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Jetson nano에 led 4개 연결하기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3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4" name="Параллелограмм 17"/>
          <p:cNvSpPr/>
          <p:nvPr/>
        </p:nvSpPr>
        <p:spPr>
          <a:xfrm>
            <a:off x="-2" y="-7464"/>
            <a:ext cx="5385194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65" name="Заголовок 1"/>
          <p:cNvSpPr txBox="1"/>
          <p:nvPr/>
        </p:nvSpPr>
        <p:spPr>
          <a:xfrm>
            <a:off x="435968" y="780203"/>
            <a:ext cx="3246673" cy="135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PROGRESS</a:t>
            </a:r>
            <a:endParaRPr spc="110" sz="4400"/>
          </a:p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&amp; RESULT</a:t>
            </a:r>
          </a:p>
        </p:txBody>
      </p:sp>
      <p:sp>
        <p:nvSpPr>
          <p:cNvPr id="166" name="Прямая соединительная линия 27"/>
          <p:cNvSpPr/>
          <p:nvPr/>
        </p:nvSpPr>
        <p:spPr>
          <a:xfrm>
            <a:off x="548362" y="2627706"/>
            <a:ext cx="657247" cy="3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7" name="Подзаголовок 2"/>
          <p:cNvSpPr txBox="1"/>
          <p:nvPr/>
        </p:nvSpPr>
        <p:spPr>
          <a:xfrm>
            <a:off x="455321" y="465769"/>
            <a:ext cx="3955502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# 진행사항 &amp; 결과</a:t>
            </a:r>
          </a:p>
        </p:txBody>
      </p:sp>
      <p:sp>
        <p:nvSpPr>
          <p:cNvPr id="168" name="직사각형 9"/>
          <p:cNvSpPr txBox="1"/>
          <p:nvPr/>
        </p:nvSpPr>
        <p:spPr>
          <a:xfrm>
            <a:off x="455321" y="3106683"/>
            <a:ext cx="621453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Jetson nano에 led 4개 연결하기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3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1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172" name="Подзаголовок 2"/>
          <p:cNvSpPr txBox="1"/>
          <p:nvPr/>
        </p:nvSpPr>
        <p:spPr>
          <a:xfrm>
            <a:off x="4248591" y="239256"/>
            <a:ext cx="3955499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Jetson nano 핀 맵</a:t>
            </a:r>
          </a:p>
        </p:txBody>
      </p:sp>
      <p:pic>
        <p:nvPicPr>
          <p:cNvPr id="17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066" y="1710570"/>
            <a:ext cx="10652160" cy="47749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4" name="직사각형 1"/>
          <p:cNvSpPr/>
          <p:nvPr/>
        </p:nvSpPr>
        <p:spPr>
          <a:xfrm>
            <a:off x="3706305" y="2170521"/>
            <a:ext cx="694443" cy="3899556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75" name="직사각형 6"/>
          <p:cNvSpPr/>
          <p:nvPr/>
        </p:nvSpPr>
        <p:spPr>
          <a:xfrm>
            <a:off x="10132241" y="2170522"/>
            <a:ext cx="710155" cy="3915265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3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8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179" name="Подзаголовок 2"/>
          <p:cNvSpPr txBox="1"/>
          <p:nvPr/>
        </p:nvSpPr>
        <p:spPr>
          <a:xfrm>
            <a:off x="4248591" y="239256"/>
            <a:ext cx="3955499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LED 켜기 __ 0000</a:t>
            </a:r>
          </a:p>
        </p:txBody>
      </p:sp>
      <p:pic>
        <p:nvPicPr>
          <p:cNvPr id="18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161" y="1662456"/>
            <a:ext cx="9160498" cy="489526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extBox 1"/>
          <p:cNvSpPr txBox="1"/>
          <p:nvPr/>
        </p:nvSpPr>
        <p:spPr>
          <a:xfrm>
            <a:off x="5022915" y="3428215"/>
            <a:ext cx="5021346" cy="37325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확장 커넥터 핀 번호를 할당하는 방법 지정</a:t>
            </a:r>
          </a:p>
        </p:txBody>
      </p:sp>
      <p:sp>
        <p:nvSpPr>
          <p:cNvPr id="182" name="TextBox 6"/>
          <p:cNvSpPr txBox="1"/>
          <p:nvPr/>
        </p:nvSpPr>
        <p:spPr>
          <a:xfrm>
            <a:off x="5965595" y="4850091"/>
            <a:ext cx="4691409" cy="37325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핀번호로 지정된 해당 핀의 출력 값을 출력</a:t>
            </a:r>
          </a:p>
        </p:txBody>
      </p:sp>
      <p:sp>
        <p:nvSpPr>
          <p:cNvPr id="183" name="TextBox 8"/>
          <p:cNvSpPr txBox="1"/>
          <p:nvPr/>
        </p:nvSpPr>
        <p:spPr>
          <a:xfrm>
            <a:off x="5965595" y="3993822"/>
            <a:ext cx="4062956" cy="37325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GPIO 핀을 IN 또는 OUT 용도로 저장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3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6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187" name="Подзаголовок 2"/>
          <p:cNvSpPr txBox="1"/>
          <p:nvPr/>
        </p:nvSpPr>
        <p:spPr>
          <a:xfrm>
            <a:off x="4248591" y="239256"/>
            <a:ext cx="3955499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LED 켜기 __ 0000</a:t>
            </a:r>
          </a:p>
        </p:txBody>
      </p:sp>
      <p:pic>
        <p:nvPicPr>
          <p:cNvPr id="18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731" y="2760809"/>
            <a:ext cx="5650716" cy="1340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4471" y="1301160"/>
            <a:ext cx="4862006" cy="5398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3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2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193" name="Подзаголовок 2"/>
          <p:cNvSpPr txBox="1"/>
          <p:nvPr/>
        </p:nvSpPr>
        <p:spPr>
          <a:xfrm>
            <a:off x="4248591" y="239256"/>
            <a:ext cx="3955499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LED 켜기 __ 0101</a:t>
            </a:r>
          </a:p>
        </p:txBody>
      </p: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2897" y="1409700"/>
            <a:ext cx="9514659" cy="520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2"/>
          <p:cNvSpPr txBox="1"/>
          <p:nvPr/>
        </p:nvSpPr>
        <p:spPr>
          <a:xfrm>
            <a:off x="4708688" y="2611223"/>
            <a:ext cx="5021346" cy="373255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확장 커넥터 핀 번호를 할당하는 방법 지정</a:t>
            </a:r>
          </a:p>
        </p:txBody>
      </p:sp>
      <p:sp>
        <p:nvSpPr>
          <p:cNvPr id="196" name="TextBox 3"/>
          <p:cNvSpPr txBox="1"/>
          <p:nvPr/>
        </p:nvSpPr>
        <p:spPr>
          <a:xfrm>
            <a:off x="6539058" y="4818667"/>
            <a:ext cx="4518586" cy="37325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핀번호로 지정된 해당 핀의 출력 값을 출력</a:t>
            </a:r>
          </a:p>
        </p:txBody>
      </p:sp>
      <p:sp>
        <p:nvSpPr>
          <p:cNvPr id="197" name="TextBox 4"/>
          <p:cNvSpPr txBox="1"/>
          <p:nvPr/>
        </p:nvSpPr>
        <p:spPr>
          <a:xfrm>
            <a:off x="5667080" y="3074709"/>
            <a:ext cx="4062955" cy="37325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// GPIO 핀을 IN 또는 OUT 용도로 저장</a:t>
            </a:r>
          </a:p>
        </p:txBody>
      </p:sp>
      <p:sp>
        <p:nvSpPr>
          <p:cNvPr id="198" name="직사각형 6"/>
          <p:cNvSpPr/>
          <p:nvPr/>
        </p:nvSpPr>
        <p:spPr>
          <a:xfrm>
            <a:off x="2685068" y="4016604"/>
            <a:ext cx="1566423" cy="238813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99" name="직사각형 14"/>
          <p:cNvSpPr/>
          <p:nvPr/>
        </p:nvSpPr>
        <p:spPr>
          <a:xfrm>
            <a:off x="2685068" y="4700046"/>
            <a:ext cx="1566423" cy="238813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3" cy="370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2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203" name="Подзаголовок 2"/>
          <p:cNvSpPr txBox="1"/>
          <p:nvPr/>
        </p:nvSpPr>
        <p:spPr>
          <a:xfrm>
            <a:off x="4248591" y="239256"/>
            <a:ext cx="3955499" cy="3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LED 켜기 __ 0101</a:t>
            </a:r>
          </a:p>
        </p:txBody>
      </p:sp>
      <p:pic>
        <p:nvPicPr>
          <p:cNvPr id="20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835" y="2767159"/>
            <a:ext cx="5726261" cy="1435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2608" y="1230786"/>
            <a:ext cx="4835428" cy="5403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